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2" r:id="rId9"/>
    <p:sldId id="257" r:id="rId10"/>
    <p:sldId id="258" r:id="rId11"/>
    <p:sldId id="259" r:id="rId12"/>
    <p:sldId id="260" r:id="rId13"/>
    <p:sldId id="261" r:id="rId14"/>
    <p:sldId id="262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1"/>
    <p:restoredTop sz="94646"/>
  </p:normalViewPr>
  <p:slideViewPr>
    <p:cSldViewPr snapToGrid="0" snapToObjects="1">
      <p:cViewPr varScale="1">
        <p:scale>
          <a:sx n="88" d="100"/>
          <a:sy n="88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149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86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712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4751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541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8107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6590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8857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2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618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06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441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50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248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653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00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765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05B03-7A38-1245-B4B4-92D082815513}" type="datetimeFigureOut">
              <a:rPr lang="tr-TR" smtClean="0"/>
              <a:t>11.12.2019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ED20-BAA1-E445-8CC1-FEE0F48054D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3616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blog/5-applications-of-natural-language-processing-for-businesses/#Chatbots" TargetMode="External"/><Relationship Id="rId2" Type="http://schemas.openxmlformats.org/officeDocument/2006/relationships/hyperlink" Target="https://www.upgrad.com/blog/5-applications-of-natural-language-processing-for-businesses/#Sentiment_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pgrad.com/blog/5-applications-of-natural-language-processing-for-businesses/#Market_Intelligence" TargetMode="External"/><Relationship Id="rId5" Type="http://schemas.openxmlformats.org/officeDocument/2006/relationships/hyperlink" Target="https://www.upgrad.com/blog/5-applications-of-natural-language-processing-for-businesses/#Managing_the_Advertisement_Funnel" TargetMode="External"/><Relationship Id="rId4" Type="http://schemas.openxmlformats.org/officeDocument/2006/relationships/hyperlink" Target="https://www.upgrad.com/blog/5-applications-of-natural-language-processing-for-businesses/#Customer_Servi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upgrad.com/blog/5-applications-of-natural-language-processing-for-businesses/#Sentiment_Analysi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blog/5-applications-of-natural-language-processing-for-businesses/" TargetMode="External"/><Relationship Id="rId2" Type="http://schemas.openxmlformats.org/officeDocument/2006/relationships/hyperlink" Target="https://becominghuman.ai/a-simple-introduction-to-natural-language-processing-ea66a1747b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xtblob.readthedocs.io/en/dev/advanced_usage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ECF0-9C80-474F-BD64-0943932832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CONTENT-SENTIMENT BASED MOVIE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8045B-2B9F-40BE-BC44-4477F9BAC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</a:t>
            </a:r>
            <a:r>
              <a:rPr lang="en-US" dirty="0" err="1"/>
              <a:t>Albajrami</a:t>
            </a:r>
            <a:r>
              <a:rPr lang="en-US" dirty="0"/>
              <a:t> </a:t>
            </a:r>
          </a:p>
          <a:p>
            <a:r>
              <a:rPr lang="en-US" dirty="0" err="1"/>
              <a:t>Furkan</a:t>
            </a:r>
            <a:r>
              <a:rPr lang="en-US" dirty="0"/>
              <a:t> </a:t>
            </a:r>
            <a:r>
              <a:rPr lang="en-US" dirty="0" err="1"/>
              <a:t>Gurcay</a:t>
            </a:r>
            <a:endParaRPr lang="en-US" dirty="0"/>
          </a:p>
          <a:p>
            <a:r>
              <a:rPr lang="en-US"/>
              <a:t>Suzana Marsela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6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2E4A41-D645-1542-BC15-3C9334C5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Usage</a:t>
            </a:r>
            <a:r>
              <a:rPr lang="tr-TR" dirty="0"/>
              <a:t> </a:t>
            </a:r>
            <a:r>
              <a:rPr lang="tr-TR" dirty="0" err="1"/>
              <a:t>areas</a:t>
            </a:r>
            <a:r>
              <a:rPr lang="tr-TR" dirty="0"/>
              <a:t> of NLP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582AFB-EF19-D54A-902E-620AACB7B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 tooltip=" Sentiment Analysis"/>
              </a:rPr>
              <a:t>Sentiment Analysis</a:t>
            </a:r>
            <a:endParaRPr lang="tr-TR" dirty="0"/>
          </a:p>
          <a:p>
            <a:r>
              <a:rPr lang="tr-TR" dirty="0">
                <a:hlinkClick r:id="rId3" tooltip=" Chatbots"/>
              </a:rPr>
              <a:t>Chatbots</a:t>
            </a:r>
            <a:endParaRPr lang="tr-TR" dirty="0"/>
          </a:p>
          <a:p>
            <a:r>
              <a:rPr lang="tr-TR" dirty="0">
                <a:hlinkClick r:id="rId4" tooltip=" Customer Service"/>
              </a:rPr>
              <a:t>Customer Service</a:t>
            </a:r>
            <a:endParaRPr lang="tr-TR" dirty="0"/>
          </a:p>
          <a:p>
            <a:r>
              <a:rPr lang="tr-TR" dirty="0">
                <a:hlinkClick r:id="rId5" tooltip=" Managing the Advertisement Funnel"/>
              </a:rPr>
              <a:t>Managing the Advertisement Funnel</a:t>
            </a:r>
            <a:endParaRPr lang="tr-TR" dirty="0"/>
          </a:p>
          <a:p>
            <a:r>
              <a:rPr lang="tr-TR" dirty="0">
                <a:hlinkClick r:id="rId6" tooltip=" Market Intelligence"/>
              </a:rPr>
              <a:t>Market Intelligence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302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00AFCC-A87B-0E4A-A684-EB148507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40"/>
            <a:ext cx="10515600" cy="597453"/>
          </a:xfrm>
        </p:spPr>
        <p:txBody>
          <a:bodyPr>
            <a:normAutofit fontScale="90000"/>
          </a:bodyPr>
          <a:lstStyle/>
          <a:p>
            <a:r>
              <a:rPr lang="tr-TR" dirty="0">
                <a:hlinkClick r:id="rId2" tooltip=" Sentiment Analysis"/>
              </a:rPr>
              <a:t>SentIment AnalysIs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ED7D4A-3863-FB4F-B630-43A71BC8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993"/>
            <a:ext cx="10515600" cy="3834607"/>
          </a:xfrm>
        </p:spPr>
        <p:txBody>
          <a:bodyPr>
            <a:normAutofit/>
          </a:bodyPr>
          <a:lstStyle/>
          <a:p>
            <a:r>
              <a:rPr lang="tr-TR" dirty="0" err="1"/>
              <a:t>Mostly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web &amp; </a:t>
            </a:r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media</a:t>
            </a:r>
            <a:r>
              <a:rPr lang="tr-TR" dirty="0"/>
              <a:t> </a:t>
            </a:r>
            <a:r>
              <a:rPr lang="tr-TR" dirty="0" err="1"/>
              <a:t>monitoring</a:t>
            </a:r>
            <a:r>
              <a:rPr lang="tr-TR" dirty="0"/>
              <a:t>, Natural Language </a:t>
            </a:r>
            <a:r>
              <a:rPr lang="tr-TR" dirty="0" err="1"/>
              <a:t>Processing</a:t>
            </a:r>
            <a:r>
              <a:rPr lang="tr-TR" dirty="0"/>
              <a:t> is a </a:t>
            </a:r>
            <a:r>
              <a:rPr lang="tr-TR" dirty="0" err="1"/>
              <a:t>great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comprehend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analyse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responses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business</a:t>
            </a:r>
            <a:r>
              <a:rPr lang="tr-TR" dirty="0"/>
              <a:t> </a:t>
            </a:r>
            <a:r>
              <a:rPr lang="tr-TR" dirty="0" err="1"/>
              <a:t>messages</a:t>
            </a:r>
            <a:r>
              <a:rPr lang="tr-TR" dirty="0"/>
              <a:t> </a:t>
            </a:r>
            <a:r>
              <a:rPr lang="tr-TR" dirty="0" err="1"/>
              <a:t>published</a:t>
            </a:r>
            <a:r>
              <a:rPr lang="tr-TR" dirty="0"/>
              <a:t> on </a:t>
            </a:r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media</a:t>
            </a:r>
            <a:r>
              <a:rPr lang="tr-TR" dirty="0"/>
              <a:t> </a:t>
            </a:r>
            <a:r>
              <a:rPr lang="tr-TR" dirty="0" err="1"/>
              <a:t>platforms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helps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analyse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attitude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emotional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writer</a:t>
            </a:r>
            <a:r>
              <a:rPr lang="tr-TR" dirty="0"/>
              <a:t> (</a:t>
            </a:r>
            <a:r>
              <a:rPr lang="tr-TR" dirty="0" err="1"/>
              <a:t>person</a:t>
            </a:r>
            <a:r>
              <a:rPr lang="tr-TR" dirty="0"/>
              <a:t> </a:t>
            </a:r>
            <a:r>
              <a:rPr lang="tr-TR" dirty="0" err="1"/>
              <a:t>commenting</a:t>
            </a:r>
            <a:r>
              <a:rPr lang="tr-TR" dirty="0"/>
              <a:t>/</a:t>
            </a:r>
            <a:r>
              <a:rPr lang="tr-TR" dirty="0" err="1"/>
              <a:t>engaging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posts</a:t>
            </a:r>
            <a:r>
              <a:rPr lang="tr-TR" dirty="0"/>
              <a:t>).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is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known</a:t>
            </a:r>
            <a:r>
              <a:rPr lang="tr-TR" dirty="0"/>
              <a:t> as </a:t>
            </a:r>
            <a:r>
              <a:rPr lang="tr-TR" dirty="0" err="1"/>
              <a:t>opinion</a:t>
            </a:r>
            <a:r>
              <a:rPr lang="tr-TR" dirty="0"/>
              <a:t> </a:t>
            </a:r>
            <a:r>
              <a:rPr lang="tr-TR" dirty="0" err="1"/>
              <a:t>mining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implemented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a </a:t>
            </a:r>
            <a:r>
              <a:rPr lang="tr-TR" dirty="0" err="1"/>
              <a:t>combination</a:t>
            </a:r>
            <a:r>
              <a:rPr lang="tr-TR" dirty="0"/>
              <a:t> of Natural Language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assigning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(</a:t>
            </a:r>
            <a:r>
              <a:rPr lang="tr-TR" dirty="0" err="1"/>
              <a:t>positive</a:t>
            </a:r>
            <a:r>
              <a:rPr lang="tr-TR" dirty="0"/>
              <a:t>,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neutral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in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</a:t>
            </a:r>
            <a:r>
              <a:rPr lang="tr-TR" dirty="0" err="1"/>
              <a:t>efforts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identify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underlying</a:t>
            </a:r>
            <a:r>
              <a:rPr lang="tr-TR" dirty="0"/>
              <a:t> </a:t>
            </a:r>
            <a:r>
              <a:rPr lang="tr-TR" dirty="0" err="1"/>
              <a:t>mood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(</a:t>
            </a:r>
            <a:r>
              <a:rPr lang="tr-TR" dirty="0" err="1"/>
              <a:t>happy</a:t>
            </a:r>
            <a:r>
              <a:rPr lang="tr-TR" dirty="0"/>
              <a:t>, </a:t>
            </a:r>
            <a:r>
              <a:rPr lang="tr-TR" dirty="0" err="1"/>
              <a:t>sad</a:t>
            </a:r>
            <a:r>
              <a:rPr lang="tr-TR" dirty="0"/>
              <a:t>, </a:t>
            </a:r>
            <a:r>
              <a:rPr lang="tr-TR" dirty="0" err="1"/>
              <a:t>angry</a:t>
            </a:r>
            <a:r>
              <a:rPr lang="tr-TR" dirty="0"/>
              <a:t>, </a:t>
            </a:r>
            <a:r>
              <a:rPr lang="tr-TR" dirty="0" err="1"/>
              <a:t>annoyed</a:t>
            </a:r>
            <a:r>
              <a:rPr lang="tr-TR" dirty="0"/>
              <a:t>, </a:t>
            </a:r>
            <a:r>
              <a:rPr lang="tr-TR" dirty="0" err="1"/>
              <a:t>etc</a:t>
            </a:r>
            <a:r>
              <a:rPr lang="tr-TR" dirty="0"/>
              <a:t>.)</a:t>
            </a:r>
          </a:p>
        </p:txBody>
      </p:sp>
      <p:pic>
        <p:nvPicPr>
          <p:cNvPr id="4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9632EAB-BC2A-DA41-9A19-F668A78D6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68" r="28840" b="33382"/>
          <a:stretch/>
        </p:blipFill>
        <p:spPr>
          <a:xfrm>
            <a:off x="3258398" y="4539986"/>
            <a:ext cx="4954270" cy="17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4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476CED-2414-DC49-BF83-75A13FCF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Porter</a:t>
            </a:r>
            <a:r>
              <a:rPr lang="tr-TR" dirty="0"/>
              <a:t> </a:t>
            </a:r>
            <a:r>
              <a:rPr lang="tr-TR" dirty="0" err="1"/>
              <a:t>Stemmer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Stop </a:t>
            </a:r>
            <a:r>
              <a:rPr lang="tr-TR" dirty="0" err="1"/>
              <a:t>Words</a:t>
            </a:r>
            <a:r>
              <a:rPr lang="tr-TR" dirty="0"/>
              <a:t> </a:t>
            </a:r>
            <a:r>
              <a:rPr lang="tr-TR" sz="3600" dirty="0"/>
              <a:t>(</a:t>
            </a:r>
            <a:r>
              <a:rPr lang="tr-TR" sz="3600" dirty="0" err="1"/>
              <a:t>PreprocessIng</a:t>
            </a:r>
            <a:r>
              <a:rPr lang="tr-TR" sz="3600" dirty="0"/>
              <a:t>)</a:t>
            </a:r>
          </a:p>
        </p:txBody>
      </p:sp>
      <p:pic>
        <p:nvPicPr>
          <p:cNvPr id="18" name="İçerik Yer Tutucusu 17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05EFB504-D865-A145-A72E-AF39A4CFC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5" t="16807" r="4031" b="37277"/>
          <a:stretch/>
        </p:blipFill>
        <p:spPr>
          <a:xfrm>
            <a:off x="1041400" y="3516184"/>
            <a:ext cx="9999133" cy="3104750"/>
          </a:xfrm>
        </p:spPr>
      </p:pic>
      <p:pic>
        <p:nvPicPr>
          <p:cNvPr id="10" name="Resim 9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001D07D-0C19-4E47-8BE5-A4ECADCF1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9" t="38765" r="20370" b="41906"/>
          <a:stretch/>
        </p:blipFill>
        <p:spPr>
          <a:xfrm>
            <a:off x="1041400" y="1921693"/>
            <a:ext cx="6434667" cy="1325564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E5895990-6EA7-2548-B975-64ED7BE94817}"/>
              </a:ext>
            </a:extLst>
          </p:cNvPr>
          <p:cNvSpPr txBox="1"/>
          <p:nvPr/>
        </p:nvSpPr>
        <p:spPr>
          <a:xfrm>
            <a:off x="1041400" y="3189185"/>
            <a:ext cx="24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Example</a:t>
            </a:r>
            <a:r>
              <a:rPr lang="tr-T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9272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B9E97C-BA6D-484C-A2F8-3D5013B2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 Analyzer</a:t>
            </a:r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9453682-E25D-424E-98B1-244378153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14" t="28732" r="8138" b="29499"/>
          <a:stretch/>
        </p:blipFill>
        <p:spPr>
          <a:xfrm>
            <a:off x="465666" y="1797052"/>
            <a:ext cx="10413817" cy="3759199"/>
          </a:xfrm>
        </p:spPr>
      </p:pic>
    </p:spTree>
    <p:extLst>
      <p:ext uri="{BB962C8B-B14F-4D97-AF65-F5344CB8AC3E}">
        <p14:creationId xmlns:p14="http://schemas.microsoft.com/office/powerpoint/2010/main" val="285293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15062C-122C-8246-955E-03F5585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ekran görüntüsü, bilgisayar, dizüstü, kamyon içeren bir resim&#10;&#10;Açıklama otomatik olarak oluşturuldu">
            <a:extLst>
              <a:ext uri="{FF2B5EF4-FFF2-40B4-BE49-F238E27FC236}">
                <a16:creationId xmlns:a16="http://schemas.microsoft.com/office/drawing/2014/main" id="{B0453232-B5CF-A042-90A0-2E16D2EAC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" t="2367" r="458" b="17859"/>
          <a:stretch/>
        </p:blipFill>
        <p:spPr>
          <a:xfrm>
            <a:off x="550864" y="249111"/>
            <a:ext cx="11090271" cy="6072322"/>
          </a:xfrm>
        </p:spPr>
      </p:pic>
    </p:spTree>
    <p:extLst>
      <p:ext uri="{BB962C8B-B14F-4D97-AF65-F5344CB8AC3E}">
        <p14:creationId xmlns:p14="http://schemas.microsoft.com/office/powerpoint/2010/main" val="254082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BFB4-17C8-45ED-A259-BB11A773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0F37D-A660-452A-BDCE-2FB47B27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content processed movies are sent in for sentiment analyses a list of movies is returned</a:t>
            </a:r>
          </a:p>
          <a:p>
            <a:r>
              <a:rPr lang="en-US" dirty="0"/>
              <a:t>This list contains THE MOST SIMILAR movies RANKED from BEST TO WORST based on the sentiment analyses.</a:t>
            </a:r>
          </a:p>
        </p:txBody>
      </p:sp>
    </p:spTree>
    <p:extLst>
      <p:ext uri="{BB962C8B-B14F-4D97-AF65-F5344CB8AC3E}">
        <p14:creationId xmlns:p14="http://schemas.microsoft.com/office/powerpoint/2010/main" val="407611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F796B4-02FE-1C4E-8E02-5F58DE5A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Resources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6EB0D8-4B98-C94A-AAD4-378FA37BB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29" y="1825625"/>
            <a:ext cx="11162071" cy="2893859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https://becominghuman.ai/a-simple-introduction-to-natural-language-processing-ea66a1747b32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3"/>
              </a:rPr>
              <a:t>https://www.upgrad.com/blog/5-applications-of-natural-language-processing-for-businesses/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4"/>
              </a:rPr>
              <a:t>https://textblob.readthedocs.io/en/dev/advanced_usage.html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541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C45C-BC43-41B6-97B3-A5E46CA0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D97E-5EA9-4FF0-B84D-61629EC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TOOLS AND DATASETS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8608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B1C2-1A0D-4763-9700-76FD9243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A04B-86B8-4965-B7FA-EE0B24A3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RECOMMENDATION SYSTEMS ARE WIDELYSPREAD BECAUSE OF PLATFORMS LIKE HULU, NETFLIX, DISNEY ETC</a:t>
            </a:r>
          </a:p>
          <a:p>
            <a:r>
              <a:rPr lang="en-US" dirty="0"/>
              <a:t>THE MAIN IDEA IS TO KEEP THE USERS INTERESTED BY SUGGESTIING WHAT ELSE CAN THEY WATCH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5EEA-E21E-41A8-BF96-6A8484DA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F2CD-9FC3-4EE1-9535-6549533D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Content based recommendation systems</a:t>
            </a:r>
          </a:p>
          <a:p>
            <a:r>
              <a:rPr lang="en-US" dirty="0"/>
              <a:t>Suggest movies based on similarities</a:t>
            </a:r>
          </a:p>
          <a:p>
            <a:r>
              <a:rPr lang="en-US" dirty="0"/>
              <a:t>If user likes movie A, And movie A is similar to movie B then user may like movie B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182B229-E87B-421C-8310-5FDE52F1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85" y="0"/>
            <a:ext cx="5286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9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21AE-66F7-4478-94C3-B66968BD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321E-1CD8-4E49-BD1A-2A46C63A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Datasets: the movies dataset from Kaggle(6800 titles, actors, directors, genre)</a:t>
            </a:r>
          </a:p>
          <a:p>
            <a:r>
              <a:rPr lang="en-US" dirty="0"/>
              <a:t>Manually generated dataset to imitate movie reviews</a:t>
            </a:r>
          </a:p>
          <a:p>
            <a:r>
              <a:rPr lang="en-US" dirty="0"/>
              <a:t>Libraries used: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NLTK</a:t>
            </a:r>
          </a:p>
          <a:p>
            <a:pPr lvl="1"/>
            <a:r>
              <a:rPr lang="en-US" dirty="0" err="1"/>
              <a:t>Blobber</a:t>
            </a:r>
            <a:endParaRPr lang="en-US" dirty="0"/>
          </a:p>
          <a:p>
            <a:pPr lvl="1"/>
            <a:r>
              <a:rPr lang="en-US" dirty="0"/>
              <a:t>Naïve Bayes analyzer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2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E19B-DFBE-46C9-89D7-4523BC66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B3D4-B393-40CC-80EC-7765E52D6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TF-IDF to score words based on their appearance on the movie entries</a:t>
            </a:r>
          </a:p>
          <a:p>
            <a:r>
              <a:rPr lang="en-US" dirty="0"/>
              <a:t>Cosine Similarity to compare movie vectors</a:t>
            </a:r>
          </a:p>
          <a:p>
            <a:r>
              <a:rPr lang="en-US" dirty="0"/>
              <a:t>Fuzzy logic description of data</a:t>
            </a:r>
          </a:p>
          <a:p>
            <a:r>
              <a:rPr lang="en-US" dirty="0"/>
              <a:t>Naive Bayes analyzer to score the reviews</a:t>
            </a:r>
          </a:p>
        </p:txBody>
      </p:sp>
    </p:spTree>
    <p:extLst>
      <p:ext uri="{BB962C8B-B14F-4D97-AF65-F5344CB8AC3E}">
        <p14:creationId xmlns:p14="http://schemas.microsoft.com/office/powerpoint/2010/main" val="14379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4E27-32E9-4A2F-BC5D-22201FC2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similarity – fuzzy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E92A5-324B-49E2-80C2-D5B3B8A1E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TF-IDF to score words, less appearing words have a higher score</a:t>
            </a:r>
          </a:p>
          <a:p>
            <a:r>
              <a:rPr lang="en-US" dirty="0"/>
              <a:t>Cosine Similarity for vector comparison (creates n dimensional space and calculate the distance based on the angel between the vectors)</a:t>
            </a:r>
          </a:p>
          <a:p>
            <a:r>
              <a:rPr lang="en-US" dirty="0"/>
              <a:t>The returned result is a list with the scored comparison</a:t>
            </a:r>
          </a:p>
          <a:p>
            <a:r>
              <a:rPr lang="en-US" dirty="0"/>
              <a:t>A certain amount (highest ranked)of these movies are sent for sentiment analyses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0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DEB7-A451-4C71-A9E6-2B71BD08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description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0158F-254C-4385-BCB0-3FC8C61D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70" y="1882378"/>
            <a:ext cx="7478245" cy="1269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89664-8D6F-4000-8BE5-3513EF7BB011}"/>
              </a:ext>
            </a:extLst>
          </p:cNvPr>
          <p:cNvSpPr txBox="1"/>
          <p:nvPr/>
        </p:nvSpPr>
        <p:spPr>
          <a:xfrm>
            <a:off x="2219938" y="3429000"/>
            <a:ext cx="7752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Movies similarity is ranked as below:</a:t>
            </a:r>
          </a:p>
          <a:p>
            <a:r>
              <a:rPr lang="en-US" sz="3200" dirty="0"/>
              <a:t>1- Movies are extremely similar (the same)</a:t>
            </a:r>
          </a:p>
          <a:p>
            <a:r>
              <a:rPr lang="en-US" sz="3200" dirty="0"/>
              <a:t>0- Movies are entirely different</a:t>
            </a:r>
          </a:p>
          <a:p>
            <a:r>
              <a:rPr lang="en-US" sz="3200" dirty="0"/>
              <a:t>0-1 Movies are similar to a certain degree</a:t>
            </a:r>
          </a:p>
        </p:txBody>
      </p:sp>
    </p:spTree>
    <p:extLst>
      <p:ext uri="{BB962C8B-B14F-4D97-AF65-F5344CB8AC3E}">
        <p14:creationId xmlns:p14="http://schemas.microsoft.com/office/powerpoint/2010/main" val="145574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122DC1-F837-1F40-9EF2-731CDD30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33" y="339214"/>
            <a:ext cx="10515600" cy="1312606"/>
          </a:xfrm>
        </p:spPr>
        <p:txBody>
          <a:bodyPr>
            <a:normAutofit/>
          </a:bodyPr>
          <a:lstStyle/>
          <a:p>
            <a:r>
              <a:rPr lang="tr-TR" b="1" dirty="0" err="1"/>
              <a:t>What</a:t>
            </a:r>
            <a:r>
              <a:rPr lang="tr-TR" b="1" dirty="0"/>
              <a:t> Is Natural Language </a:t>
            </a:r>
            <a:r>
              <a:rPr lang="tr-TR" b="1" dirty="0" err="1"/>
              <a:t>ProcessIng</a:t>
            </a:r>
            <a:r>
              <a:rPr lang="tr-TR" b="1" dirty="0"/>
              <a:t>?</a:t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17E219-3CF0-5F42-8D6E-26A290C0B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Natural Language </a:t>
            </a:r>
            <a:r>
              <a:rPr lang="tr-TR" dirty="0" err="1"/>
              <a:t>Processing</a:t>
            </a:r>
            <a:r>
              <a:rPr lang="tr-TR" dirty="0"/>
              <a:t> is a </a:t>
            </a:r>
            <a:r>
              <a:rPr lang="tr-TR" dirty="0" err="1"/>
              <a:t>branch</a:t>
            </a:r>
            <a:r>
              <a:rPr lang="tr-TR" dirty="0"/>
              <a:t> of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deals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interaction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computers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humans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err="1"/>
              <a:t>natural</a:t>
            </a:r>
            <a:r>
              <a:rPr lang="tr-TR"/>
              <a:t> </a:t>
            </a:r>
            <a:r>
              <a:rPr lang="tr-TR" dirty="0" err="1"/>
              <a:t>language</a:t>
            </a:r>
            <a:r>
              <a:rPr lang="tr-TR" dirty="0"/>
              <a:t>.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ultimate</a:t>
            </a:r>
            <a:r>
              <a:rPr lang="tr-TR" dirty="0"/>
              <a:t> </a:t>
            </a:r>
            <a:r>
              <a:rPr lang="tr-TR" dirty="0" err="1"/>
              <a:t>objective</a:t>
            </a:r>
            <a:r>
              <a:rPr lang="tr-TR" dirty="0"/>
              <a:t> of NLP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read</a:t>
            </a:r>
            <a:r>
              <a:rPr lang="tr-TR" dirty="0"/>
              <a:t>, </a:t>
            </a:r>
            <a:r>
              <a:rPr lang="tr-TR" dirty="0" err="1"/>
              <a:t>decipher</a:t>
            </a:r>
            <a:r>
              <a:rPr lang="tr-TR" dirty="0"/>
              <a:t>, </a:t>
            </a:r>
            <a:r>
              <a:rPr lang="tr-TR" dirty="0" err="1"/>
              <a:t>understand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sense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human</a:t>
            </a:r>
            <a:r>
              <a:rPr lang="tr-TR" dirty="0"/>
              <a:t> </a:t>
            </a:r>
            <a:r>
              <a:rPr lang="tr-TR" dirty="0" err="1"/>
              <a:t>languages</a:t>
            </a:r>
            <a:r>
              <a:rPr lang="tr-TR" dirty="0"/>
              <a:t> in a </a:t>
            </a:r>
            <a:r>
              <a:rPr lang="tr-TR" dirty="0" err="1"/>
              <a:t>manner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valuable</a:t>
            </a:r>
            <a:r>
              <a:rPr lang="tr-TR" dirty="0"/>
              <a:t>.</a:t>
            </a:r>
          </a:p>
          <a:p>
            <a:r>
              <a:rPr lang="tr-TR" dirty="0" err="1"/>
              <a:t>Most</a:t>
            </a:r>
            <a:r>
              <a:rPr lang="tr-TR" dirty="0"/>
              <a:t> NLP </a:t>
            </a:r>
            <a:r>
              <a:rPr lang="tr-TR" dirty="0" err="1"/>
              <a:t>techniques</a:t>
            </a:r>
            <a:r>
              <a:rPr lang="tr-TR" dirty="0"/>
              <a:t> </a:t>
            </a:r>
            <a:r>
              <a:rPr lang="tr-TR" dirty="0" err="1"/>
              <a:t>rely</a:t>
            </a:r>
            <a:r>
              <a:rPr lang="tr-TR" dirty="0"/>
              <a:t> on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derive</a:t>
            </a:r>
            <a:r>
              <a:rPr lang="tr-TR" dirty="0"/>
              <a:t> </a:t>
            </a:r>
            <a:r>
              <a:rPr lang="tr-TR" dirty="0" err="1"/>
              <a:t>meaning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human</a:t>
            </a:r>
            <a:r>
              <a:rPr lang="tr-TR" dirty="0"/>
              <a:t> </a:t>
            </a:r>
            <a:r>
              <a:rPr lang="tr-TR" dirty="0" err="1"/>
              <a:t>languages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8887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Devr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{1CCA54A9-A752-FF49-8685-F9C7A08233B3}tf10001122</Template>
  <TotalTime>721</TotalTime>
  <Words>533</Words>
  <Application>Microsoft Macintosh PowerPoint</Application>
  <PresentationFormat>Geniş ekran</PresentationFormat>
  <Paragraphs>66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Arial</vt:lpstr>
      <vt:lpstr>Tw Cen MT</vt:lpstr>
      <vt:lpstr>Devre</vt:lpstr>
      <vt:lpstr>CONTENT-SENTIMENT BASED MOVIE RECOMMENDATION SYSTEM</vt:lpstr>
      <vt:lpstr>ovERVIEW</vt:lpstr>
      <vt:lpstr>OVERVIEW</vt:lpstr>
      <vt:lpstr>Proposed solution</vt:lpstr>
      <vt:lpstr>Tools and Datasets</vt:lpstr>
      <vt:lpstr>Methodologies</vt:lpstr>
      <vt:lpstr>Content similarity – fuzzy logic</vt:lpstr>
      <vt:lpstr>Fuzzy description</vt:lpstr>
      <vt:lpstr>What Is Natural Language ProcessIng? </vt:lpstr>
      <vt:lpstr>Usage areas of NLP</vt:lpstr>
      <vt:lpstr>SentIment AnalysIs </vt:lpstr>
      <vt:lpstr>Porter Stemmer and Stop Words (PreprocessIng)</vt:lpstr>
      <vt:lpstr>NaIve Bayes Analyzer</vt:lpstr>
      <vt:lpstr>PowerPoint Sunusu</vt:lpstr>
      <vt:lpstr>Results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Natural Language Processing? </dc:title>
  <dc:creator>FURKAN GÜRÇAY</dc:creator>
  <cp:lastModifiedBy>FURKAN GÜRÇAY</cp:lastModifiedBy>
  <cp:revision>14</cp:revision>
  <dcterms:created xsi:type="dcterms:W3CDTF">2019-12-11T07:33:12Z</dcterms:created>
  <dcterms:modified xsi:type="dcterms:W3CDTF">2019-12-11T21:10:32Z</dcterms:modified>
</cp:coreProperties>
</file>